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69" r:id="rId12"/>
    <p:sldId id="270" r:id="rId13"/>
    <p:sldId id="272" r:id="rId14"/>
    <p:sldId id="265" r:id="rId15"/>
    <p:sldId id="271" r:id="rId16"/>
    <p:sldId id="266" r:id="rId17"/>
    <p:sldId id="273" r:id="rId18"/>
    <p:sldId id="275" r:id="rId19"/>
    <p:sldId id="276" r:id="rId20"/>
    <p:sldId id="278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AFB"/>
    <a:srgbClr val="1A1A44"/>
    <a:srgbClr val="121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2EA2-0C33-465A-B66F-76F2DEAF8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C3650-AB48-435D-A5DC-7E3D56A3C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AFEB7-EC80-40A6-9FA0-4304A10E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EA677-97C7-4BFF-9C60-6F31C14E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25B40-6FDA-42B2-B6EA-D4F62E55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30FD-AAFB-4654-B2B4-E91E6D05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E3979-6DFB-4D05-BB57-D1733FB48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E957-C2F6-479B-975B-EC672DC8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6512-273F-434A-97E7-BE94DDBD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67B32-3A57-49B3-8D54-B8104894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3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01D58-E5CC-4926-9889-57B6F585E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835FE-C0E0-48EB-9BBD-1919803F7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B7EC-6C1B-4142-B701-3713D56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A2A7-6A12-4806-AECF-07DAD095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E490B-8910-4B6B-891C-40CE1643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CB73-951C-4AC0-BED5-A7E7CD3D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BD21-A170-4FD7-A081-1B64D9585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C1B6-E9F6-4806-B475-76125743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20AE-D960-4417-A558-9619023A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71776-F8BC-42D2-BD59-0274EA14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0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3E78-5DE6-4132-8C08-30203DE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9DD70-458F-4348-AC60-8F1D99B43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7115-C907-4BE6-B45A-B7E015DB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D89-294D-4D4B-B354-713480F6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219A2-B6A2-4906-89A0-3C1A01E0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7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D767-AFE5-414A-A13D-21086BD7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86372-6D46-4F27-9D52-4603442E5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075FB-B9AB-4309-8CE2-9706E80CB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4824A-883F-48A6-AB13-693D9D2B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1FEE5-F14D-451A-9926-1119A232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FB71F-DDF8-418E-94D5-1EBB749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4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7684-C979-4FDD-97EC-D84C803D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320DA-50A3-42B5-BE8D-A4726B4E8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E2172-5B5F-4E80-BD33-D90F66F6D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987E2-2B41-400E-8CE3-E91706275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F2639-8321-4308-834E-5448D8CEF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C7A33-95E4-4187-B557-AA0971B9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F380-495F-4DB6-ADC1-EC441EE4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DB9C8-E02A-43B4-8C40-4C2DDC6E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6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D61A-75F1-4776-90BD-A50C036D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1F300-FCCB-4539-A923-40F0F765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68AA8-C33F-4F4A-A4D2-6F10A642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4C545-5BE5-4ECD-813B-FC789071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361F88-011B-4030-9829-6A3A923A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78800-B91C-436A-8823-BA61055B9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C5BE-97F0-45A8-9CEE-67B4F0F9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90E6-B858-41ED-A760-ADEEA69A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8D2E-D697-40F4-935E-6B17E253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21C42-FC57-4535-A018-65481C9A8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EA497-B6DF-43BD-90A0-710DFAB7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09918-F1DB-49AC-8526-46B4974F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41F7D-16F4-4529-84FA-69CEB32E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B099-E654-4405-BB8B-DB27A70C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E32D9-36B6-4F8E-A86D-4C7FB0D2E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0D803-3EBB-4C7A-9910-137E0765E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85997-DDCE-4F86-8DA4-2426EDCC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808E-EEDD-427C-ACB9-76A82827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606B0-E9AA-434F-8A78-15465C48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D20A3-80CA-423F-A6C7-DB4BAB86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1628-05EE-48C2-B46A-035D697CC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41503-0D4C-47BE-9C47-4B722020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24D5F-AC1B-43D2-ADB8-5ACC3A28574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5652A-7E4B-4993-AA09-4961B0C48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B3BC-F7F8-4599-B7FA-BD9FD93A8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1141-2520-4F94-87C6-5B9E2CEF4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7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visitvalencia.com/fr/que-faire-valencia/culture-valencienne/monuments/ciudad-artes-ciencias-cite-arts-sciences" TargetMode="Externa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hyperlink" Target="https://www.visitvalencia.com/fr/que-faire-valencia/culture-valencienne/monuments/ciudad-artes-ciencias-cite-arts-scienc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hyperlink" Target="https://www.visitvalencia.com/fr/que-faire-valencia/culture-valencienne/monuments/ciudad-artes-ciencias-cite-arts-scienc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s://www.visitvalencia.com/fr/que-faire-valencia/culture-valencienne/monuments/ciudad-artes-ciencias-cite-arts-scien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F6691D-5158-4202-A2B8-9E0DA4EA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4" y="0"/>
            <a:ext cx="12258674" cy="6858000"/>
          </a:xfrm>
          <a:prstGeom prst="rect">
            <a:avLst/>
          </a:prstGeom>
          <a:solidFill>
            <a:schemeClr val="tx1">
              <a:alpha val="11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4648BA-3134-4992-849F-F55823F73897}"/>
              </a:ext>
            </a:extLst>
          </p:cNvPr>
          <p:cNvSpPr/>
          <p:nvPr/>
        </p:nvSpPr>
        <p:spPr>
          <a:xfrm>
            <a:off x="-66674" y="-66676"/>
            <a:ext cx="12258674" cy="692467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A49282-0FEC-4EB5-8E62-AF62568DF18C}"/>
              </a:ext>
            </a:extLst>
          </p:cNvPr>
          <p:cNvSpPr/>
          <p:nvPr/>
        </p:nvSpPr>
        <p:spPr>
          <a:xfrm>
            <a:off x="-66674" y="-9525"/>
            <a:ext cx="6467474" cy="6877050"/>
          </a:xfrm>
          <a:prstGeom prst="rect">
            <a:avLst/>
          </a:prstGeom>
          <a:solidFill>
            <a:schemeClr val="bg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68C37B-24D8-4041-9F9C-A57550C5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6674" y="930647"/>
            <a:ext cx="5976328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7AD0CD-74CE-4803-93AF-825113846302}"/>
              </a:ext>
            </a:extLst>
          </p:cNvPr>
          <p:cNvSpPr txBox="1"/>
          <p:nvPr/>
        </p:nvSpPr>
        <p:spPr>
          <a:xfrm>
            <a:off x="1" y="3028873"/>
            <a:ext cx="6095999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121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Nouvelles Opportunités dans le Marché Immobilier en Espagne: </a:t>
            </a:r>
          </a:p>
          <a:p>
            <a:endParaRPr lang="fr-FR" sz="2500" dirty="0">
              <a:solidFill>
                <a:srgbClr val="1216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rgbClr val="121644"/>
                </a:solidFill>
              </a:rPr>
              <a:t>Une exploration approfondie pour maximiser vos rendements dans un marché en pleine expansion</a:t>
            </a:r>
          </a:p>
          <a:p>
            <a:endParaRPr lang="fr-FR" b="1" dirty="0">
              <a:solidFill>
                <a:srgbClr val="121644"/>
              </a:solidFill>
            </a:endParaRPr>
          </a:p>
          <a:p>
            <a:endParaRPr lang="fr-FR" b="1" dirty="0">
              <a:solidFill>
                <a:srgbClr val="121644"/>
              </a:solidFill>
            </a:endParaRPr>
          </a:p>
          <a:p>
            <a:r>
              <a:rPr lang="fr-FR" sz="1900" b="1" dirty="0">
                <a:solidFill>
                  <a:srgbClr val="121644"/>
                </a:solidFill>
              </a:rPr>
              <a:t>Par Gonzalo Abduca</a:t>
            </a:r>
          </a:p>
        </p:txBody>
      </p:sp>
    </p:spTree>
    <p:extLst>
      <p:ext uri="{BB962C8B-B14F-4D97-AF65-F5344CB8AC3E}">
        <p14:creationId xmlns:p14="http://schemas.microsoft.com/office/powerpoint/2010/main" val="132620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Valence, une ville dynamique offrant des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performances solides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EE526-626F-4A6F-8BD1-25FDF1BC6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7679"/>
            <a:ext cx="6096001" cy="4351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BD333-4778-4BA7-B2CC-DAEEB898A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347679"/>
            <a:ext cx="6096000" cy="43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Valence, une ville dynamique offrant des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performances solides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BD333-4778-4BA7-B2CC-DAEEB898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47679"/>
            <a:ext cx="6096000" cy="4354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BF1C0E-8B93-44CE-85CE-10E04162D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679"/>
            <a:ext cx="6095999" cy="43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Valence, une ville dynamique offrant des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performances solides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DDBA6-5226-4621-A3C0-B2428BADC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33" y="1100863"/>
            <a:ext cx="8668731" cy="50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Valence, une ville dynamique offrant des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performances solides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5D1B3-301F-48FB-BA1A-460678A78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15" y="1100863"/>
            <a:ext cx="9129968" cy="50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1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Alicante, le nouveau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marché émergent </a:t>
            </a: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de l'Espagne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ABF81-BE79-4B0F-9D13-41F76FE51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09827"/>
            <a:ext cx="6096001" cy="4643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0B960-E577-452A-A2AB-EDFE5F5A7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827"/>
            <a:ext cx="6096000" cy="46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Alicante, le nouveau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marché émergent </a:t>
            </a: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de l'Espagne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ABF81-BE79-4B0F-9D13-41F76FE51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09827"/>
            <a:ext cx="6096001" cy="464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93C02-F969-4BC0-99AD-6A38116C4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818"/>
            <a:ext cx="6096000" cy="46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2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Alicante, le nouveau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marché émergent </a:t>
            </a: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de l'Espagne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E863E-2AC9-4051-B45E-4797DEC2A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61" y="731513"/>
            <a:ext cx="997547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Alicante, le nouveau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marché émergent </a:t>
            </a: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de l'Espagne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1D4DC-1FD6-4690-9A7F-A3A691EE8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23" y="731514"/>
            <a:ext cx="10273552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8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41952-48E9-4695-8F5A-554E0825D885}"/>
              </a:ext>
            </a:extLst>
          </p:cNvPr>
          <p:cNvSpPr txBox="1"/>
          <p:nvPr/>
        </p:nvSpPr>
        <p:spPr>
          <a:xfrm>
            <a:off x="246494" y="1882422"/>
            <a:ext cx="5544705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Qu'est-ce qui rend cette </a:t>
            </a:r>
            <a:r>
              <a:rPr lang="fr-FR" sz="3000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géographique</a:t>
            </a:r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 de l'Espagne si </a:t>
            </a:r>
            <a:r>
              <a:rPr lang="fr-FR" sz="3000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attrayante </a:t>
            </a:r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pour les </a:t>
            </a:r>
            <a:r>
              <a:rPr lang="fr-FR" sz="3000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investisseurs</a:t>
            </a:r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fr-F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Quelques repères démographiques et économiques...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5948A-ABFF-4AF9-8C3D-36C157078C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r="13388"/>
          <a:stretch/>
        </p:blipFill>
        <p:spPr>
          <a:xfrm>
            <a:off x="5868803" y="1173528"/>
            <a:ext cx="6323197" cy="45109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6E7B8C-ED36-446D-9099-6C2AA683E528}"/>
              </a:ext>
            </a:extLst>
          </p:cNvPr>
          <p:cNvSpPr/>
          <p:nvPr/>
        </p:nvSpPr>
        <p:spPr>
          <a:xfrm rot="1011901">
            <a:off x="9547412" y="2576892"/>
            <a:ext cx="1299882" cy="2662682"/>
          </a:xfrm>
          <a:prstGeom prst="ellipse">
            <a:avLst/>
          </a:prstGeom>
          <a:noFill/>
          <a:ln w="38100">
            <a:solidFill>
              <a:srgbClr val="03C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7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Aperçus Démographiques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B089-9880-42B5-B9D5-4F565E421705}"/>
              </a:ext>
            </a:extLst>
          </p:cNvPr>
          <p:cNvSpPr txBox="1"/>
          <p:nvPr/>
        </p:nvSpPr>
        <p:spPr>
          <a:xfrm>
            <a:off x="6266327" y="2080279"/>
            <a:ext cx="5791201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Croissance de la population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Des villes comme Valence, Alicante et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Torrevieja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ont connu une croissance démographique régulière ces dernières années, alimentée par la migration interne et les résidents internationaux. 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Cette croissance indique une demande croissante en logements, en locations et en infrastructures.</a:t>
            </a:r>
          </a:p>
        </p:txBody>
      </p:sp>
      <p:pic>
        <p:nvPicPr>
          <p:cNvPr id="1026" name="Picture 2" descr="Cité des Arts et des Sciences | Cuidad de las Artes">
            <a:extLst>
              <a:ext uri="{FF2B5EF4-FFF2-40B4-BE49-F238E27FC236}">
                <a16:creationId xmlns:a16="http://schemas.microsoft.com/office/drawing/2014/main" id="{98296B50-5770-461E-9320-818146F8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1143744"/>
            <a:ext cx="5961530" cy="456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9407C-1976-4212-B4E6-F177BFEB5CF0}"/>
              </a:ext>
            </a:extLst>
          </p:cNvPr>
          <p:cNvSpPr txBox="1"/>
          <p:nvPr/>
        </p:nvSpPr>
        <p:spPr>
          <a:xfrm>
            <a:off x="64995" y="5718826"/>
            <a:ext cx="61004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0" i="0" u="none" strike="noStrike" dirty="0">
                <a:effectLst/>
                <a:latin typeface="Google Sans"/>
                <a:hlinkClick r:id="rId5"/>
              </a:rPr>
              <a:t>* Cité des Arts et des Sciences | </a:t>
            </a:r>
            <a:r>
              <a:rPr lang="fr-FR" sz="1500" b="0" i="0" u="none" strike="noStrike" dirty="0" err="1">
                <a:effectLst/>
                <a:latin typeface="Google Sans"/>
                <a:hlinkClick r:id="rId5"/>
              </a:rPr>
              <a:t>Cuidad</a:t>
            </a:r>
            <a:r>
              <a:rPr lang="fr-FR" sz="1500" b="0" i="0" u="none" strike="noStrike" dirty="0">
                <a:effectLst/>
                <a:latin typeface="Google Sans"/>
                <a:hlinkClick r:id="rId5"/>
              </a:rPr>
              <a:t> de las </a:t>
            </a:r>
            <a:r>
              <a:rPr lang="fr-FR" sz="1500" b="0" i="0" u="none" strike="noStrike" dirty="0" err="1">
                <a:effectLst/>
                <a:latin typeface="Google Sans"/>
                <a:hlinkClick r:id="rId5"/>
              </a:rPr>
              <a:t>Artes</a:t>
            </a:r>
            <a:r>
              <a:rPr lang="fr-FR" sz="1500" b="0" i="0" u="none" strike="noStrike" dirty="0">
                <a:effectLst/>
                <a:latin typeface="Google Sans"/>
                <a:hlinkClick r:id="rId5"/>
              </a:rPr>
              <a:t>, Valencia</a:t>
            </a:r>
          </a:p>
        </p:txBody>
      </p:sp>
    </p:spTree>
    <p:extLst>
      <p:ext uri="{BB962C8B-B14F-4D97-AF65-F5344CB8AC3E}">
        <p14:creationId xmlns:p14="http://schemas.microsoft.com/office/powerpoint/2010/main" val="14437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35" y="1964438"/>
            <a:ext cx="11415130" cy="29291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D0EF-8C01-4325-823C-CF3B104583DB}"/>
              </a:ext>
            </a:extLst>
          </p:cNvPr>
          <p:cNvSpPr txBox="1"/>
          <p:nvPr/>
        </p:nvSpPr>
        <p:spPr>
          <a:xfrm>
            <a:off x="3045759" y="1305341"/>
            <a:ext cx="61004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But de l'analyse :</a:t>
            </a:r>
          </a:p>
          <a:p>
            <a:endParaRPr lang="fr-FR" b="1" dirty="0"/>
          </a:p>
          <a:p>
            <a:r>
              <a:rPr lang="fr-FR" dirty="0"/>
              <a:t>Cette étude vise à identifier les meilleures opportunités d'investissement en mettant en lumière les villes d’Espagne offrant les </a:t>
            </a:r>
            <a:r>
              <a:rPr lang="fr-FR" b="1" dirty="0"/>
              <a:t>meilleurs rendements locatifs</a:t>
            </a:r>
            <a:r>
              <a:rPr lang="fr-FR" dirty="0"/>
              <a:t> et les </a:t>
            </a:r>
            <a:r>
              <a:rPr lang="fr-FR" b="1" dirty="0"/>
              <a:t>tendances de croissance des prix</a:t>
            </a:r>
            <a:r>
              <a:rPr lang="fr-FR" dirty="0"/>
              <a:t>, tout en tenant compte de la </a:t>
            </a:r>
            <a:r>
              <a:rPr lang="fr-FR" b="1" dirty="0"/>
              <a:t>liquidité</a:t>
            </a:r>
            <a:r>
              <a:rPr lang="fr-FR" dirty="0"/>
              <a:t> du marché mesurée par les transactions immobilières et Capital Flow.</a:t>
            </a:r>
          </a:p>
          <a:p>
            <a:endParaRPr lang="fr-FR" dirty="0"/>
          </a:p>
          <a:p>
            <a:r>
              <a:rPr lang="fr-FR" b="1" dirty="0"/>
              <a:t>Méthodologie :</a:t>
            </a:r>
          </a:p>
          <a:p>
            <a:endParaRPr lang="fr-FR" b="1" dirty="0"/>
          </a:p>
          <a:p>
            <a:r>
              <a:rPr lang="fr-FR" dirty="0"/>
              <a:t>Nous avons adopté une </a:t>
            </a:r>
            <a:r>
              <a:rPr lang="fr-FR" b="1" dirty="0"/>
              <a:t>approche descendante</a:t>
            </a:r>
            <a:r>
              <a:rPr lang="fr-FR" dirty="0"/>
              <a:t> (Top-Down) qui débute par un classement général des villes, suivi d'une analyse détaillée des principaux indicateurs de performance (KPI) pour chaque ville. Cela permet de passer d’une vue d’ensemble du marché à des analyses spécifiques pour chaque ville.</a:t>
            </a:r>
          </a:p>
        </p:txBody>
      </p:sp>
    </p:spTree>
    <p:extLst>
      <p:ext uri="{BB962C8B-B14F-4D97-AF65-F5344CB8AC3E}">
        <p14:creationId xmlns:p14="http://schemas.microsoft.com/office/powerpoint/2010/main" val="281887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Aperçus Démographiques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B089-9880-42B5-B9D5-4F565E421705}"/>
              </a:ext>
            </a:extLst>
          </p:cNvPr>
          <p:cNvSpPr txBox="1"/>
          <p:nvPr/>
        </p:nvSpPr>
        <p:spPr>
          <a:xfrm>
            <a:off x="219635" y="1920894"/>
            <a:ext cx="579120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Tourisme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/>
              <a:t>Ces régions sont des destinations touristiques majeures, notamment des villes comme Benidorm et Alicante, attirant de nombreux résidents saisonniers et des locataires à court terme. </a:t>
            </a:r>
          </a:p>
          <a:p>
            <a:endParaRPr lang="fr-FR" dirty="0"/>
          </a:p>
          <a:p>
            <a:r>
              <a:rPr lang="fr-FR" dirty="0"/>
              <a:t>Les investisseurs peuvent profiter du marché lucratif de la location de vacances, qui reste très attractif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Visit The Beautiful Alicante: 16 Fantastic Things to Do in Alicante, Spain  - The Frugal Expat">
            <a:extLst>
              <a:ext uri="{FF2B5EF4-FFF2-40B4-BE49-F238E27FC236}">
                <a16:creationId xmlns:a16="http://schemas.microsoft.com/office/drawing/2014/main" id="{E7428911-4878-4FD1-9033-48E27E21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65729"/>
            <a:ext cx="5944596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57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Aperçus Démographiques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B089-9880-42B5-B9D5-4F565E421705}"/>
              </a:ext>
            </a:extLst>
          </p:cNvPr>
          <p:cNvSpPr txBox="1"/>
          <p:nvPr/>
        </p:nvSpPr>
        <p:spPr>
          <a:xfrm>
            <a:off x="6335803" y="1843950"/>
            <a:ext cx="579120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Jeunes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professionnels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Dans certaines zones métropolitaines comme Valence, on observe une augmentation des jeunes professionnels et des travailleurs à distance attirés par les coûts de la vie abordables et la haute qualité de vie.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 groupe démographique est susceptible de stimuler le marché locatif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9407C-1976-4212-B4E6-F177BFEB5CF0}"/>
              </a:ext>
            </a:extLst>
          </p:cNvPr>
          <p:cNvSpPr txBox="1"/>
          <p:nvPr/>
        </p:nvSpPr>
        <p:spPr>
          <a:xfrm>
            <a:off x="64995" y="5348595"/>
            <a:ext cx="61004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0" i="0" u="none" strike="noStrike" dirty="0">
                <a:effectLst/>
                <a:latin typeface="Google Sans"/>
                <a:hlinkClick r:id="rId4"/>
              </a:rPr>
              <a:t>*Valencia</a:t>
            </a:r>
          </a:p>
        </p:txBody>
      </p:sp>
      <p:pic>
        <p:nvPicPr>
          <p:cNvPr id="2052" name="Picture 4" descr="3 Reasons to Visit the Community of Valencia - Civitatis">
            <a:extLst>
              <a:ext uri="{FF2B5EF4-FFF2-40B4-BE49-F238E27FC236}">
                <a16:creationId xmlns:a16="http://schemas.microsoft.com/office/drawing/2014/main" id="{A6D19F09-2B95-46A2-B1CC-CBA1D522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" y="1557360"/>
            <a:ext cx="6100482" cy="37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9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Aperçus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Économiques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B089-9880-42B5-B9D5-4F565E421705}"/>
              </a:ext>
            </a:extLst>
          </p:cNvPr>
          <p:cNvSpPr txBox="1"/>
          <p:nvPr/>
        </p:nvSpPr>
        <p:spPr>
          <a:xfrm>
            <a:off x="6335803" y="1843950"/>
            <a:ext cx="579120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Prix de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l'immobilier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abordables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/>
              <a:t>Comparées à d’autres marchés européens, les prix de l’immobilier dans des villes comme Alicante et Valence restent relativement abordables, offrant un potentiel d'appréciation du capital plus élevé pour les investisseurs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9407C-1976-4212-B4E6-F177BFEB5CF0}"/>
              </a:ext>
            </a:extLst>
          </p:cNvPr>
          <p:cNvSpPr txBox="1"/>
          <p:nvPr/>
        </p:nvSpPr>
        <p:spPr>
          <a:xfrm>
            <a:off x="64995" y="5348595"/>
            <a:ext cx="61004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0" i="0" u="none" strike="noStrike" dirty="0">
                <a:effectLst/>
                <a:latin typeface="Google Sans"/>
                <a:hlinkClick r:id="rId4"/>
              </a:rPr>
              <a:t>*Alicant</a:t>
            </a:r>
            <a:r>
              <a:rPr lang="fr-FR" sz="1500" dirty="0">
                <a:latin typeface="Google Sans"/>
                <a:hlinkClick r:id="rId4"/>
              </a:rPr>
              <a:t>e, Spain</a:t>
            </a:r>
            <a:endParaRPr lang="fr-FR" sz="1500" b="0" i="0" u="none" strike="noStrike" dirty="0">
              <a:effectLst/>
              <a:latin typeface="Google Sans"/>
              <a:hlinkClick r:id="rId4"/>
            </a:endParaRPr>
          </a:p>
        </p:txBody>
      </p:sp>
      <p:pic>
        <p:nvPicPr>
          <p:cNvPr id="4098" name="Picture 2" descr="Alicante Province travel - Lonely Planet | Spain, Europe">
            <a:extLst>
              <a:ext uri="{FF2B5EF4-FFF2-40B4-BE49-F238E27FC236}">
                <a16:creationId xmlns:a16="http://schemas.microsoft.com/office/drawing/2014/main" id="{9CF5FC5C-BECB-469E-B2A0-5FF7CCB4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" y="1254531"/>
            <a:ext cx="6094578" cy="409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65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Aperçus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Économiques</a:t>
            </a:r>
            <a:endParaRPr lang="en-US" sz="2500" b="1" dirty="0">
              <a:solidFill>
                <a:srgbClr val="03CA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B089-9880-42B5-B9D5-4F565E421705}"/>
              </a:ext>
            </a:extLst>
          </p:cNvPr>
          <p:cNvSpPr txBox="1"/>
          <p:nvPr/>
        </p:nvSpPr>
        <p:spPr>
          <a:xfrm>
            <a:off x="153110" y="1730822"/>
            <a:ext cx="432924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Prix de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l'immobilier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abordables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/>
              <a:t>Comparées à d’autres marchés européens, les prix de l’immobilier dans des villes comme Alicante et Valence restent relativement abordables, offrant un potentiel d'appréciation du capital plus élevé pour les investisseurs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9407C-1976-4212-B4E6-F177BFEB5CF0}"/>
              </a:ext>
            </a:extLst>
          </p:cNvPr>
          <p:cNvSpPr txBox="1"/>
          <p:nvPr/>
        </p:nvSpPr>
        <p:spPr>
          <a:xfrm>
            <a:off x="4706087" y="5366090"/>
            <a:ext cx="61004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0" i="0" u="none" strike="noStrike" dirty="0">
                <a:effectLst/>
                <a:latin typeface="Google Sans"/>
                <a:hlinkClick r:id="rId4"/>
              </a:rPr>
              <a:t>*</a:t>
            </a:r>
            <a:r>
              <a:rPr lang="fr-FR" sz="1500" b="0" i="0" u="none" strike="noStrike" dirty="0" err="1">
                <a:effectLst/>
                <a:latin typeface="Google Sans"/>
                <a:hlinkClick r:id="rId4"/>
              </a:rPr>
              <a:t>Torrevieja</a:t>
            </a:r>
            <a:r>
              <a:rPr lang="fr-FR" sz="1500" dirty="0">
                <a:latin typeface="Google Sans"/>
                <a:hlinkClick r:id="rId4"/>
              </a:rPr>
              <a:t>, Spain</a:t>
            </a:r>
            <a:endParaRPr lang="fr-FR" sz="1500" b="0" i="0" u="none" strike="noStrike" dirty="0">
              <a:effectLst/>
              <a:latin typeface="Google Sans"/>
              <a:hlinkClick r:id="rId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86961-E80F-4997-993A-D7D63B34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087" y="1281283"/>
            <a:ext cx="7332802" cy="40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9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185821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/>
              <a:t> «Hot Zones» pour Investir en Espagne: Notre méthodologie</a:t>
            </a:r>
            <a:endParaRPr lang="fr-FR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2333B-03A9-4C14-9BFF-94244E66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" r="13388"/>
          <a:stretch/>
        </p:blipFill>
        <p:spPr>
          <a:xfrm>
            <a:off x="5837318" y="1472998"/>
            <a:ext cx="5942305" cy="423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E525B-00E5-4EBA-8637-7CBB02652A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/>
          <a:stretch/>
        </p:blipFill>
        <p:spPr>
          <a:xfrm>
            <a:off x="551295" y="1472998"/>
            <a:ext cx="489924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11630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 Les 10 villes qui présent les 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meilleurs rendements locatifs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338046"/>
            <a:ext cx="12192000" cy="519953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E186-EB1A-4F2D-94F7-0C804F6DA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3023"/>
            <a:ext cx="12192000" cy="53274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330D75-B00C-455F-A0E8-11C2926A0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7059" y="5391015"/>
            <a:ext cx="2369132" cy="6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-1"/>
            <a:ext cx="12192000" cy="91888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  Quelle ville va dominer le classement à l'avenir?... </a:t>
            </a:r>
            <a:r>
              <a:rPr lang="fr-FR" sz="2200" dirty="0"/>
              <a:t>Evolution the rendement locatif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31AB2-0D98-4457-AB86-20E22129F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8883"/>
            <a:ext cx="12192000" cy="56119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82E18FD-D742-4A2A-861D-A8D3ADA2D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9152" y="5260833"/>
            <a:ext cx="2709791" cy="6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AAB7E-298F-4E0C-8B10-1BF5F4D4D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7857A8-09C4-4624-BCC5-227851FEC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923" y="989759"/>
            <a:ext cx="6168559" cy="15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6FD7B-C6EB-4242-9513-3E0CFBF44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840"/>
            <a:ext cx="12191999" cy="6143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507D7E-1BCC-41F4-9CA8-B4E2F4334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113" y="4820356"/>
            <a:ext cx="3339772" cy="856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5E92AF-2468-4BA4-83CE-1E05865E1479}"/>
              </a:ext>
            </a:extLst>
          </p:cNvPr>
          <p:cNvSpPr txBox="1"/>
          <p:nvPr/>
        </p:nvSpPr>
        <p:spPr>
          <a:xfrm>
            <a:off x="1297639" y="122112"/>
            <a:ext cx="95967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Les meilleures </a:t>
            </a:r>
            <a:r>
              <a:rPr lang="fr-FR" sz="2500" b="1" dirty="0">
                <a:solidFill>
                  <a:srgbClr val="03CA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opportunités de capitalisation</a:t>
            </a:r>
            <a:r>
              <a:rPr lang="fr-FR" sz="2500" dirty="0">
                <a:latin typeface="Arial" panose="020B0604020202020204" pitchFamily="34" charset="0"/>
                <a:cs typeface="Arial" panose="020B0604020202020204" pitchFamily="34" charset="0"/>
              </a:rPr>
              <a:t> en Espagne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0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D7980-91B2-4FAE-AD36-D72846CAE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838"/>
            <a:ext cx="12192000" cy="61561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507D7E-1BCC-41F4-9CA8-B4E2F4334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6912" y="4694850"/>
            <a:ext cx="3958175" cy="1015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5E92AF-2468-4BA4-83CE-1E05865E1479}"/>
              </a:ext>
            </a:extLst>
          </p:cNvPr>
          <p:cNvSpPr txBox="1"/>
          <p:nvPr/>
        </p:nvSpPr>
        <p:spPr>
          <a:xfrm>
            <a:off x="698124" y="138699"/>
            <a:ext cx="10795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Qu'est-ce que les investisseurs trouvent le </a:t>
            </a:r>
            <a:r>
              <a:rPr lang="fr-FR" sz="2800" b="1" dirty="0">
                <a:solidFill>
                  <a:srgbClr val="03CAFB"/>
                </a:solidFill>
              </a:rPr>
              <a:t>plus attractif </a:t>
            </a:r>
            <a:r>
              <a:rPr lang="fr-FR" sz="2800" dirty="0"/>
              <a:t>dans ces villes ?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7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D0C8ED6-9CF3-4BBA-A496-2A2A9274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295" y="2006229"/>
            <a:ext cx="11089409" cy="2845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77BDC-D867-402B-990C-DEE19610B773}"/>
              </a:ext>
            </a:extLst>
          </p:cNvPr>
          <p:cNvSpPr/>
          <p:nvPr/>
        </p:nvSpPr>
        <p:spPr>
          <a:xfrm>
            <a:off x="0" y="0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C77C-5B60-4318-9E8F-A7F32A839537}"/>
              </a:ext>
            </a:extLst>
          </p:cNvPr>
          <p:cNvSpPr/>
          <p:nvPr/>
        </p:nvSpPr>
        <p:spPr>
          <a:xfrm>
            <a:off x="0" y="6203576"/>
            <a:ext cx="12192000" cy="654424"/>
          </a:xfrm>
          <a:prstGeom prst="rect">
            <a:avLst/>
          </a:prstGeom>
          <a:solidFill>
            <a:srgbClr val="1216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AAB7E-298F-4E0C-8B10-1BF5F4D4D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7857A8-09C4-4624-BCC5-227851FEC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923" y="989759"/>
            <a:ext cx="6168559" cy="15828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E933870-B88A-47C7-BD08-6819169EC11E}"/>
              </a:ext>
            </a:extLst>
          </p:cNvPr>
          <p:cNvSpPr/>
          <p:nvPr/>
        </p:nvSpPr>
        <p:spPr>
          <a:xfrm rot="20487976">
            <a:off x="3516575" y="1435049"/>
            <a:ext cx="7386692" cy="2550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4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522</Words>
  <Application>Microsoft Office PowerPoint</Application>
  <PresentationFormat>Widescreen</PresentationFormat>
  <Paragraphs>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Abduca</dc:creator>
  <cp:lastModifiedBy>Gonzalo Abduca</cp:lastModifiedBy>
  <cp:revision>16</cp:revision>
  <dcterms:created xsi:type="dcterms:W3CDTF">2024-09-10T12:34:03Z</dcterms:created>
  <dcterms:modified xsi:type="dcterms:W3CDTF">2024-09-10T14:59:48Z</dcterms:modified>
</cp:coreProperties>
</file>